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9" r:id="rId1"/>
  </p:sldMasterIdLst>
  <p:notesMasterIdLst>
    <p:notesMasterId r:id="rId14"/>
  </p:notesMasterIdLst>
  <p:handoutMasterIdLst>
    <p:handoutMasterId r:id="rId15"/>
  </p:handoutMasterIdLst>
  <p:sldIdLst>
    <p:sldId id="266" r:id="rId2"/>
    <p:sldId id="256" r:id="rId3"/>
    <p:sldId id="264" r:id="rId4"/>
    <p:sldId id="258" r:id="rId5"/>
    <p:sldId id="259" r:id="rId6"/>
    <p:sldId id="267" r:id="rId7"/>
    <p:sldId id="265" r:id="rId8"/>
    <p:sldId id="260" r:id="rId9"/>
    <p:sldId id="261" r:id="rId10"/>
    <p:sldId id="262" r:id="rId11"/>
    <p:sldId id="269" r:id="rId12"/>
    <p:sldId id="263" r:id="rId13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2" d="100"/>
          <a:sy n="62" d="100"/>
        </p:scale>
        <p:origin x="-120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handoutMaster" Target="handoutMasters/handoutMaster1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222FE3-23B1-D04A-BA3E-9EC4C93C5C6C}" type="datetimeFigureOut">
              <a:rPr lang="en-US" smtClean="0"/>
              <a:t>3/7/13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8A5667-EE1F-7243-9666-B0DC23B40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4552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580403-3243-6348-B8CD-DF802DEDF4D8}" type="datetimeFigureOut">
              <a:rPr lang="en-US" smtClean="0"/>
              <a:t>3/7/13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65F2DB-7CF0-9B41-BC14-EE88E62A9B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89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5F2DB-7CF0-9B41-BC14-EE88E62A9B6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6556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MC</a:t>
            </a:r>
            <a:r>
              <a:rPr lang="en-US" baseline="0" dirty="0" smtClean="0"/>
              <a:t> Quiz</a:t>
            </a:r>
          </a:p>
          <a:p>
            <a:r>
              <a:rPr lang="en-US" baseline="0" dirty="0" smtClean="0"/>
              <a:t>Fill in the blank key terms quiz</a:t>
            </a:r>
          </a:p>
          <a:p>
            <a:r>
              <a:rPr lang="en-US" baseline="0" dirty="0" smtClean="0"/>
              <a:t>FRQ (you make up or get from College Board)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5F2DB-7CF0-9B41-BC14-EE88E62A9B6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2151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5F2DB-7CF0-9B41-BC14-EE88E62A9B6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0871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5F2DB-7CF0-9B41-BC14-EE88E62A9B6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5946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5F2DB-7CF0-9B41-BC14-EE88E62A9B6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9902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5F2DB-7CF0-9B41-BC14-EE88E62A9B6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7438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5F2DB-7CF0-9B41-BC14-EE88E62A9B6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1825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5F2DB-7CF0-9B41-BC14-EE88E62A9B6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2385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5F2DB-7CF0-9B41-BC14-EE88E62A9B6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2007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5F2DB-7CF0-9B41-BC14-EE88E62A9B6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3521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Facilitator:</a:t>
            </a:r>
            <a:r>
              <a:rPr lang="en-US" baseline="0" dirty="0" smtClean="0"/>
              <a:t> make sure conversations keep going and the group is doing the tasks</a:t>
            </a:r>
          </a:p>
          <a:p>
            <a:r>
              <a:rPr lang="en-US" baseline="0" dirty="0" smtClean="0"/>
              <a:t>Time Keeper: keep group on task and moving through activities on time</a:t>
            </a:r>
          </a:p>
          <a:p>
            <a:r>
              <a:rPr lang="en-US" baseline="0" dirty="0" smtClean="0"/>
              <a:t>Key Terms Tracker: generates list of bold and other essential key terms for the chapter. Ensures that each group member understands the terms discussed.</a:t>
            </a:r>
          </a:p>
          <a:p>
            <a:r>
              <a:rPr lang="en-US" baseline="0" dirty="0" smtClean="0"/>
              <a:t>Participant Tabulator: tracks and holds everyone accountable to equitable participation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5F2DB-7CF0-9B41-BC14-EE88E62A9B6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5396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Gallery walk</a:t>
            </a:r>
          </a:p>
          <a:p>
            <a:r>
              <a:rPr lang="en-US" dirty="0" smtClean="0"/>
              <a:t>Debate</a:t>
            </a:r>
          </a:p>
          <a:p>
            <a:r>
              <a:rPr lang="en-US" dirty="0" smtClean="0"/>
              <a:t>Poster</a:t>
            </a:r>
            <a:r>
              <a:rPr lang="en-US" baseline="0" dirty="0" smtClean="0"/>
              <a:t> or project creation</a:t>
            </a:r>
          </a:p>
          <a:p>
            <a:r>
              <a:rPr lang="en-US" baseline="0" dirty="0" smtClean="0"/>
              <a:t>Simulation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5F2DB-7CF0-9B41-BC14-EE88E62A9B6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592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8D91A-A2EE-4B54-B3C6-F6C67903BA9C}" type="datetime1">
              <a:rPr lang="en-US" smtClean="0"/>
              <a:pPr/>
              <a:t>3/7/13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A84A37A-AFC2-4A01-80A1-FC20F2C0D5B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785C6-EBAF-49D5-AD4D-BABF4DFAAD59}" type="datetime1">
              <a:rPr lang="en-US" smtClean="0"/>
              <a:pPr/>
              <a:t>3/7/13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04122-9A3A-4FD8-98B8-22631F32846C}" type="datetime1">
              <a:rPr lang="en-US" smtClean="0"/>
              <a:pPr/>
              <a:t>3/7/13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9A7B8-0EC4-44C9-AFEF-25E144F11C06}" type="datetime1">
              <a:rPr lang="en-US" smtClean="0"/>
              <a:pPr/>
              <a:t>3/7/13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B47B5-C739-4DAE-AACD-CC58CA843AC4}" type="datetime1">
              <a:rPr lang="en-US" smtClean="0"/>
              <a:pPr/>
              <a:t>3/7/13</a:t>
            </a:fld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AE48-94E6-46E0-BE32-5F0716DE9115}" type="datetime1">
              <a:rPr lang="en-US" smtClean="0"/>
              <a:pPr/>
              <a:t>3/7/13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4C285-8BCE-48FC-97D9-E2837AF38351}" type="datetime1">
              <a:rPr lang="en-US" smtClean="0"/>
              <a:pPr/>
              <a:t>3/7/13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0D3E6-EF16-4488-94A4-211508FE4682}" type="datetime1">
              <a:rPr lang="en-US" smtClean="0"/>
              <a:pPr/>
              <a:t>3/7/13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7FB3B-20DA-4D0E-BF16-8262B7156612}" type="datetime1">
              <a:rPr lang="en-US" smtClean="0"/>
              <a:pPr/>
              <a:t>3/7/13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73C2C-6BD0-40EC-8D8D-4D51F089C5EB}" type="datetime1">
              <a:rPr lang="en-US" smtClean="0"/>
              <a:pPr/>
              <a:t>3/7/13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77F5C-EDA7-4864-9756-35769B0E62CF}" type="datetime1">
              <a:rPr lang="en-US" smtClean="0"/>
              <a:pPr/>
              <a:t>3/7/13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88B99C93-F56F-46AB-9EB8-53614A95B15F}" type="datetime1">
              <a:rPr lang="en-US" smtClean="0"/>
              <a:pPr/>
              <a:t>3/7/13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A84A37A-AFC2-4A01-80A1-FC20F2C0D5B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Calendar: March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Thurs, March 14</a:t>
            </a:r>
            <a:r>
              <a:rPr lang="en-US" baseline="30000" dirty="0" smtClean="0"/>
              <a:t>th</a:t>
            </a:r>
            <a:r>
              <a:rPr lang="en-US" dirty="0" smtClean="0"/>
              <a:t> – Ch. 17 Economic Policymaking</a:t>
            </a:r>
          </a:p>
          <a:p>
            <a:r>
              <a:rPr lang="en-US" dirty="0" smtClean="0"/>
              <a:t>Monday, March, 18</a:t>
            </a:r>
            <a:r>
              <a:rPr lang="en-US" baseline="30000" dirty="0" smtClean="0"/>
              <a:t>th</a:t>
            </a:r>
            <a:r>
              <a:rPr lang="en-US" dirty="0" smtClean="0"/>
              <a:t> - Ch. 18</a:t>
            </a:r>
          </a:p>
          <a:p>
            <a:r>
              <a:rPr lang="en-US" dirty="0" smtClean="0"/>
              <a:t>Wednesday, March 20</a:t>
            </a:r>
            <a:r>
              <a:rPr lang="en-US" baseline="30000" dirty="0" smtClean="0"/>
              <a:t>th</a:t>
            </a:r>
            <a:r>
              <a:rPr lang="en-US" dirty="0" smtClean="0"/>
              <a:t>  – Ch. 19</a:t>
            </a:r>
          </a:p>
          <a:p>
            <a:r>
              <a:rPr lang="en-US" dirty="0" smtClean="0"/>
              <a:t>Thursday, March 21</a:t>
            </a:r>
            <a:r>
              <a:rPr lang="en-US" baseline="30000" dirty="0" smtClean="0"/>
              <a:t>st</a:t>
            </a:r>
            <a:r>
              <a:rPr lang="en-US" dirty="0" smtClean="0"/>
              <a:t>  – Ch. 20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114300" indent="0">
              <a:buNone/>
            </a:pPr>
            <a:r>
              <a:rPr lang="en-US" dirty="0" smtClean="0"/>
              <a:t>Public Policy and Court Cases Exam: Tuesday, April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8763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Assessment Creation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MC </a:t>
            </a:r>
            <a:r>
              <a:rPr lang="en-US" dirty="0"/>
              <a:t>Quiz</a:t>
            </a:r>
          </a:p>
          <a:p>
            <a:r>
              <a:rPr lang="en-US" dirty="0"/>
              <a:t>Fill in the blank key terms quiz</a:t>
            </a:r>
          </a:p>
          <a:p>
            <a:r>
              <a:rPr lang="en-US" dirty="0"/>
              <a:t>FRQ (you make up or get from College Board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endParaRPr lang="en-US" dirty="0" smtClean="0"/>
          </a:p>
          <a:p>
            <a:pPr marL="114300" indent="0">
              <a:buNone/>
            </a:pPr>
            <a:r>
              <a:rPr lang="en-US" dirty="0" smtClean="0"/>
              <a:t>* All assessments must have answer key turned in to Mrs. Tsai. Assessments will be graded at the end of your presentation.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273060" y="1447799"/>
            <a:ext cx="54137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Sugg</a:t>
            </a:r>
            <a:r>
              <a:rPr lang="en-US" dirty="0"/>
              <a:t>. Planning Time: </a:t>
            </a:r>
            <a:r>
              <a:rPr lang="en-US" dirty="0" smtClean="0"/>
              <a:t>20-30 </a:t>
            </a:r>
            <a:r>
              <a:rPr lang="en-US" dirty="0" err="1"/>
              <a:t>mins</a:t>
            </a:r>
            <a:endParaRPr lang="en-US" dirty="0"/>
          </a:p>
          <a:p>
            <a:r>
              <a:rPr lang="en-US" dirty="0" err="1"/>
              <a:t>Sugg</a:t>
            </a:r>
            <a:r>
              <a:rPr lang="en-US" dirty="0"/>
              <a:t>. </a:t>
            </a:r>
            <a:r>
              <a:rPr lang="en-US" dirty="0" smtClean="0"/>
              <a:t>Presentation Assessment </a:t>
            </a:r>
            <a:r>
              <a:rPr lang="en-US" dirty="0"/>
              <a:t>Time: 5</a:t>
            </a:r>
            <a:r>
              <a:rPr lang="en-US" dirty="0" smtClean="0"/>
              <a:t>-25 </a:t>
            </a:r>
            <a:r>
              <a:rPr lang="en-US" dirty="0" err="1"/>
              <a:t>mins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072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RUBRIC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your email inboxes </a:t>
            </a:r>
            <a:r>
              <a:rPr lang="en-US" dirty="0" smtClean="0">
                <a:sym typeface="Wingdings"/>
              </a:rPr>
              <a:t>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969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Re-Cap, HW, &amp; Preparation </a:t>
            </a:r>
            <a:br>
              <a:rPr lang="en-US" dirty="0" smtClean="0"/>
            </a:br>
            <a:r>
              <a:rPr lang="en-US" dirty="0" smtClean="0"/>
              <a:t>for Next Week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2513" y="1752600"/>
            <a:ext cx="8728160" cy="4373563"/>
          </a:xfrm>
        </p:spPr>
        <p:txBody>
          <a:bodyPr/>
          <a:lstStyle/>
          <a:p>
            <a:r>
              <a:rPr lang="en-US" dirty="0" smtClean="0"/>
              <a:t>Defining Public Policy</a:t>
            </a:r>
          </a:p>
          <a:p>
            <a:r>
              <a:rPr lang="en-US" dirty="0" smtClean="0"/>
              <a:t>Expectations for Presentations</a:t>
            </a:r>
          </a:p>
          <a:p>
            <a:r>
              <a:rPr lang="en-US" i="1" dirty="0" smtClean="0"/>
              <a:t>HW: </a:t>
            </a:r>
            <a:r>
              <a:rPr lang="en-US" dirty="0" smtClean="0"/>
              <a:t>Prepare presentations and re-do Unit 6 Portfolio work</a:t>
            </a:r>
          </a:p>
          <a:p>
            <a:r>
              <a:rPr lang="en-US" i="1" dirty="0" smtClean="0"/>
              <a:t>Metacognition: </a:t>
            </a:r>
            <a:r>
              <a:rPr lang="en-US" dirty="0" smtClean="0"/>
              <a:t>More sheets available. Due Thursday!</a:t>
            </a:r>
          </a:p>
          <a:p>
            <a:r>
              <a:rPr lang="en-US" i="1" dirty="0" smtClean="0"/>
              <a:t>Monday: </a:t>
            </a:r>
            <a:r>
              <a:rPr lang="en-US" dirty="0" smtClean="0"/>
              <a:t>Congress re-teaching</a:t>
            </a:r>
          </a:p>
          <a:p>
            <a:r>
              <a:rPr lang="en-US" i="1" dirty="0" smtClean="0"/>
              <a:t>CAHSEE days: </a:t>
            </a:r>
            <a:r>
              <a:rPr lang="en-US" dirty="0" smtClean="0"/>
              <a:t>Read Ch. 17 (or 18) and prepare for presentations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3296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Unit 7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Public </a:t>
            </a:r>
            <a:r>
              <a:rPr lang="en-US" dirty="0" err="1" smtClean="0"/>
              <a:t>POlicy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708683" y="3559810"/>
            <a:ext cx="8763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 68 days… OMG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398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does College Board say about Public Policy?</a:t>
            </a:r>
            <a:endParaRPr lang="en-US" dirty="0"/>
          </a:p>
        </p:txBody>
      </p:sp>
      <p:pic>
        <p:nvPicPr>
          <p:cNvPr id="4" name="Content Placeholder 3" descr="Screen shot 2013-03-07 at 6.33.31 AM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526" b="-17526"/>
          <a:stretch>
            <a:fillRect/>
          </a:stretch>
        </p:blipFill>
        <p:spPr>
          <a:xfrm>
            <a:off x="232511" y="965978"/>
            <a:ext cx="8656619" cy="6243084"/>
          </a:xfrm>
        </p:spPr>
      </p:pic>
    </p:spTree>
    <p:extLst>
      <p:ext uri="{BB962C8B-B14F-4D97-AF65-F5344CB8AC3E}">
        <p14:creationId xmlns:p14="http://schemas.microsoft.com/office/powerpoint/2010/main" val="3605792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Defining Public </a:t>
            </a:r>
            <a:r>
              <a:rPr lang="en-US" dirty="0" err="1" smtClean="0"/>
              <a:t>POlicy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33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groups, students will be able to demonstrate their understanding of the the process and related key terms for a specific realm of policymaking by discussing and creating a 45 minute lesson to teach to the class. The lesson will include a reading discussion, engaging activity, and a graded assessment.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811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 are the </a:t>
            </a:r>
            <a:r>
              <a:rPr lang="en-US" dirty="0" err="1" smtClean="0"/>
              <a:t>TeacherS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should you be doing?</a:t>
            </a:r>
          </a:p>
          <a:p>
            <a:r>
              <a:rPr lang="en-US" dirty="0"/>
              <a:t>Everyone else in the room (including Mrs. Tsai) are the students</a:t>
            </a:r>
            <a:r>
              <a:rPr lang="en-US" dirty="0" smtClean="0"/>
              <a:t>. What will you expect of your students?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128" y="3180462"/>
            <a:ext cx="4063151" cy="3415879"/>
          </a:xfrm>
          <a:prstGeom prst="rect">
            <a:avLst/>
          </a:prstGeom>
        </p:spPr>
      </p:pic>
      <p:pic>
        <p:nvPicPr>
          <p:cNvPr id="6" name="Picture 5" descr="IMG_0308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677" y="3180461"/>
            <a:ext cx="3947123" cy="341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661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Materials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Reading notes</a:t>
            </a:r>
          </a:p>
          <a:p>
            <a:r>
              <a:rPr lang="en-US" dirty="0" smtClean="0"/>
              <a:t>Relevant charts and graphs</a:t>
            </a:r>
          </a:p>
          <a:p>
            <a:r>
              <a:rPr lang="en-US" u="sng" dirty="0" smtClean="0"/>
              <a:t>Crash Course </a:t>
            </a:r>
            <a:r>
              <a:rPr lang="en-US" dirty="0" smtClean="0"/>
              <a:t>or </a:t>
            </a:r>
            <a:r>
              <a:rPr lang="en-US" u="sng" dirty="0" smtClean="0"/>
              <a:t>5 Steps</a:t>
            </a:r>
          </a:p>
          <a:p>
            <a:r>
              <a:rPr lang="en-US" dirty="0"/>
              <a:t>2</a:t>
            </a:r>
            <a:r>
              <a:rPr lang="en-US" dirty="0" smtClean="0"/>
              <a:t> laptops per group (During group discussion, to be used only for clarification of reading material and recording key discussion points. Will be used mostly during planning.)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160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Structured Group </a:t>
            </a:r>
            <a:br>
              <a:rPr lang="en-US" dirty="0" smtClean="0"/>
            </a:br>
            <a:r>
              <a:rPr lang="en-US" dirty="0" smtClean="0"/>
              <a:t>Chapter Discussion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 smtClean="0"/>
          </a:p>
          <a:p>
            <a:pPr marL="114300" indent="0">
              <a:buNone/>
            </a:pPr>
            <a:r>
              <a:rPr lang="en-US" i="1" dirty="0" smtClean="0"/>
              <a:t>Roles:</a:t>
            </a:r>
            <a:endParaRPr lang="en-US" i="1" dirty="0"/>
          </a:p>
          <a:p>
            <a:r>
              <a:rPr lang="en-US" dirty="0" smtClean="0"/>
              <a:t>Discussion Facilitator</a:t>
            </a:r>
          </a:p>
          <a:p>
            <a:r>
              <a:rPr lang="en-US" dirty="0" smtClean="0"/>
              <a:t>Time Keeper (could be same as Facilitator)</a:t>
            </a:r>
          </a:p>
          <a:p>
            <a:r>
              <a:rPr lang="en-US" dirty="0" smtClean="0"/>
              <a:t>Key Terms Tracker</a:t>
            </a:r>
          </a:p>
          <a:p>
            <a:r>
              <a:rPr lang="en-US" dirty="0" smtClean="0"/>
              <a:t>Participation Tabulator</a:t>
            </a:r>
          </a:p>
          <a:p>
            <a:endParaRPr lang="en-US" dirty="0"/>
          </a:p>
          <a:p>
            <a:pPr marL="114300" indent="0">
              <a:buNone/>
            </a:pPr>
            <a:r>
              <a:rPr lang="en-US" i="1" dirty="0" smtClean="0"/>
              <a:t>Group Tasks (Should look like a mini-Socratic):</a:t>
            </a:r>
          </a:p>
          <a:p>
            <a:pPr>
              <a:buFontTx/>
              <a:buChar char="-"/>
            </a:pPr>
            <a:r>
              <a:rPr lang="en-US" dirty="0" smtClean="0"/>
              <a:t>Review reading</a:t>
            </a:r>
          </a:p>
          <a:p>
            <a:pPr>
              <a:buFontTx/>
              <a:buChar char="-"/>
            </a:pPr>
            <a:r>
              <a:rPr lang="en-US" dirty="0" smtClean="0"/>
              <a:t>State your arguments and justify your reasoning</a:t>
            </a:r>
          </a:p>
          <a:p>
            <a:pPr>
              <a:buFontTx/>
              <a:buChar char="-"/>
            </a:pPr>
            <a:r>
              <a:rPr lang="en-US" dirty="0" smtClean="0"/>
              <a:t>Ask clarifying questions</a:t>
            </a:r>
          </a:p>
          <a:p>
            <a:pPr>
              <a:buFontTx/>
              <a:buChar char="-"/>
            </a:pPr>
            <a:r>
              <a:rPr lang="en-US" dirty="0" smtClean="0"/>
              <a:t>Create questions to check for each other’s understanding</a:t>
            </a:r>
          </a:p>
          <a:p>
            <a:pPr>
              <a:buFontTx/>
              <a:buChar char="-"/>
            </a:pPr>
            <a:r>
              <a:rPr lang="en-US" dirty="0" smtClean="0"/>
              <a:t>Analyze charts and graphs</a:t>
            </a:r>
          </a:p>
          <a:p>
            <a:pPr>
              <a:buFontTx/>
              <a:buChar char="-"/>
            </a:pP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2003185" y="1447800"/>
            <a:ext cx="7140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Sugg</a:t>
            </a:r>
            <a:r>
              <a:rPr lang="en-US" dirty="0" smtClean="0"/>
              <a:t>. Time: 20—30 </a:t>
            </a:r>
            <a:r>
              <a:rPr lang="en-US" dirty="0" err="1" smtClean="0"/>
              <a:t>mins</a:t>
            </a:r>
            <a:endParaRPr lang="en-US" dirty="0" smtClean="0"/>
          </a:p>
          <a:p>
            <a:r>
              <a:rPr lang="en-US" b="1" dirty="0" smtClean="0"/>
              <a:t>Suggested Presentation Time for </a:t>
            </a:r>
            <a:r>
              <a:rPr lang="en-US" b="1" dirty="0" err="1" smtClean="0"/>
              <a:t>Rdg</a:t>
            </a:r>
            <a:r>
              <a:rPr lang="en-US" b="1" dirty="0" smtClean="0"/>
              <a:t>. Discussion: 15-20 </a:t>
            </a:r>
            <a:r>
              <a:rPr lang="en-US" b="1" dirty="0" err="1" smtClean="0"/>
              <a:t>mins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12063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Activity Creation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95644" y="1447799"/>
            <a:ext cx="50057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Sugg</a:t>
            </a:r>
            <a:r>
              <a:rPr lang="en-US" dirty="0"/>
              <a:t>. </a:t>
            </a:r>
            <a:r>
              <a:rPr lang="en-US" dirty="0" smtClean="0"/>
              <a:t>Planning Time</a:t>
            </a:r>
            <a:r>
              <a:rPr lang="en-US" dirty="0"/>
              <a:t>: </a:t>
            </a:r>
            <a:r>
              <a:rPr lang="en-US" dirty="0" smtClean="0"/>
              <a:t>30-40 </a:t>
            </a:r>
            <a:r>
              <a:rPr lang="en-US" dirty="0" err="1" smtClean="0"/>
              <a:t>mins</a:t>
            </a:r>
            <a:endParaRPr lang="en-US" dirty="0" smtClean="0"/>
          </a:p>
          <a:p>
            <a:r>
              <a:rPr lang="en-US" b="1" dirty="0" err="1" smtClean="0"/>
              <a:t>Sugg</a:t>
            </a:r>
            <a:r>
              <a:rPr lang="en-US" b="1" dirty="0" smtClean="0"/>
              <a:t>. Presentation Activity Time: 10-30 </a:t>
            </a:r>
            <a:r>
              <a:rPr lang="en-US" b="1" dirty="0" err="1" smtClean="0"/>
              <a:t>mins</a:t>
            </a:r>
            <a:endParaRPr lang="en-US" b="1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65821" y="6296749"/>
            <a:ext cx="7154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Don’t forget to type up instructions, rules, handouts, etc.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128" y="1752600"/>
            <a:ext cx="3469516" cy="4544149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4"/>
          <a:srcRect t="14570" b="14570"/>
          <a:stretch>
            <a:fillRect/>
          </a:stretch>
        </p:blipFill>
        <p:spPr>
          <a:xfrm>
            <a:off x="4110271" y="2110842"/>
            <a:ext cx="4791155" cy="4185907"/>
          </a:xfrm>
        </p:spPr>
      </p:pic>
    </p:spTree>
    <p:extLst>
      <p:ext uri="{BB962C8B-B14F-4D97-AF65-F5344CB8AC3E}">
        <p14:creationId xmlns:p14="http://schemas.microsoft.com/office/powerpoint/2010/main" val="1191727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othecary">
  <a:themeElements>
    <a:clrScheme name="Apothecary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Apothecary">
      <a:majorFont>
        <a:latin typeface="Book Antiqua"/>
        <a:ea typeface=""/>
        <a:cs typeface=""/>
        <a:font script="Jpan" typeface="ＭＳ Ｐ明朝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pothecar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Apothecary.thmx</Template>
  <TotalTime>1027</TotalTime>
  <Words>547</Words>
  <Application>Microsoft Macintosh PowerPoint</Application>
  <PresentationFormat>On-screen Show (4:3)</PresentationFormat>
  <Paragraphs>86</Paragraphs>
  <Slides>12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Apothecary</vt:lpstr>
      <vt:lpstr>New Calendar: March</vt:lpstr>
      <vt:lpstr>Public POlicy</vt:lpstr>
      <vt:lpstr>What does College Board say about Public Policy?</vt:lpstr>
      <vt:lpstr>Defining Public POlicy</vt:lpstr>
      <vt:lpstr>Objective</vt:lpstr>
      <vt:lpstr>You are the TeacherS</vt:lpstr>
      <vt:lpstr>Materials</vt:lpstr>
      <vt:lpstr>Structured Group  Chapter Discussion</vt:lpstr>
      <vt:lpstr>Activity Creation</vt:lpstr>
      <vt:lpstr>Assessment Creation</vt:lpstr>
      <vt:lpstr>RUBRIC</vt:lpstr>
      <vt:lpstr>Re-Cap, HW, &amp; Preparation  for Next Week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Stephanie Hofmann</dc:creator>
  <cp:lastModifiedBy>Stephanie Hofmann</cp:lastModifiedBy>
  <cp:revision>29</cp:revision>
  <cp:lastPrinted>2013-03-07T20:55:09Z</cp:lastPrinted>
  <dcterms:created xsi:type="dcterms:W3CDTF">2013-03-07T04:27:41Z</dcterms:created>
  <dcterms:modified xsi:type="dcterms:W3CDTF">2013-03-07T21:59:33Z</dcterms:modified>
</cp:coreProperties>
</file>